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6" r:id="rId4"/>
    <p:sldId id="267" r:id="rId5"/>
    <p:sldId id="257" r:id="rId6"/>
    <p:sldId id="261" r:id="rId7"/>
    <p:sldId id="262" r:id="rId8"/>
    <p:sldId id="263" r:id="rId9"/>
    <p:sldId id="268" r:id="rId10"/>
    <p:sldId id="264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07" autoAdjust="0"/>
  </p:normalViewPr>
  <p:slideViewPr>
    <p:cSldViewPr>
      <p:cViewPr varScale="1">
        <p:scale>
          <a:sx n="88" d="100"/>
          <a:sy n="88" d="100"/>
        </p:scale>
        <p:origin x="-146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ângulo arredondado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ângulo arredondado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6" name="Marcador de Posição d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27" name="Marcador de Posição do Número do Diapositivo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Marcador de Posição do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ângulo arredondado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ângulo arredondado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27/11/2013</a:t>
            </a:fld>
            <a:endParaRPr lang="pt-BR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pt-PT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Encíclica </a:t>
            </a:r>
            <a:r>
              <a:rPr lang="pt-PT" sz="20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Rerum</a:t>
            </a:r>
            <a:r>
              <a:rPr lang="pt-PT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PT" sz="20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Novarum</a:t>
            </a:r>
            <a:r>
              <a:rPr lang="pt-PT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a política social da igreja católica no início do século XX</a:t>
            </a:r>
            <a:endParaRPr lang="pt-PT" sz="20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45736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q"/>
            </a:pPr>
            <a:r>
              <a:rPr lang="pt-PT" sz="1800" dirty="0" smtClean="0"/>
              <a:t>Desemprego</a:t>
            </a:r>
          </a:p>
          <a:p>
            <a:pPr lvl="1">
              <a:buFont typeface="Wingdings" pitchFamily="2" charset="2"/>
              <a:buChar char="q"/>
            </a:pPr>
            <a:r>
              <a:rPr lang="pt-PT" sz="1800" dirty="0" smtClean="0"/>
              <a:t>Fome</a:t>
            </a:r>
          </a:p>
          <a:p>
            <a:pPr lvl="1">
              <a:buFont typeface="Wingdings" pitchFamily="2" charset="2"/>
              <a:buChar char="q"/>
            </a:pPr>
            <a:r>
              <a:rPr lang="pt-PT" sz="1800" dirty="0" smtClean="0"/>
              <a:t>Miséria</a:t>
            </a:r>
          </a:p>
          <a:p>
            <a:pPr lvl="1">
              <a:buFont typeface="Wingdings" pitchFamily="2" charset="2"/>
              <a:buChar char="q"/>
            </a:pPr>
            <a:r>
              <a:rPr lang="pt-PT" sz="1800" dirty="0" smtClean="0"/>
              <a:t>Condições insalubres </a:t>
            </a:r>
          </a:p>
          <a:p>
            <a:pPr lvl="1">
              <a:buFont typeface="Wingdings" pitchFamily="2" charset="2"/>
              <a:buChar char="q"/>
            </a:pPr>
            <a:r>
              <a:rPr lang="pt-PT" sz="1800" dirty="0" smtClean="0"/>
              <a:t>Crescimento demográfico</a:t>
            </a:r>
          </a:p>
          <a:p>
            <a:pPr lvl="1">
              <a:buFont typeface="Wingdings" pitchFamily="2" charset="2"/>
              <a:buChar char="q"/>
            </a:pPr>
            <a:r>
              <a:rPr lang="pt-PT" sz="1800" dirty="0" smtClean="0"/>
              <a:t>Condições de higiene e saúde</a:t>
            </a:r>
          </a:p>
          <a:p>
            <a:pPr lvl="1">
              <a:buFont typeface="Wingdings" pitchFamily="2" charset="2"/>
              <a:buChar char="q"/>
            </a:pPr>
            <a:r>
              <a:rPr lang="pt-PT" sz="1800" dirty="0" smtClean="0"/>
              <a:t>Proletarização social </a:t>
            </a:r>
          </a:p>
          <a:p>
            <a:pPr lvl="1">
              <a:buFont typeface="Wingdings" pitchFamily="2" charset="2"/>
              <a:buChar char="q"/>
            </a:pPr>
            <a:r>
              <a:rPr lang="pt-PT" sz="1800" dirty="0" smtClean="0"/>
              <a:t>Desenvolvimento das tensões sociais</a:t>
            </a:r>
          </a:p>
          <a:p>
            <a:pPr lvl="1">
              <a:buFont typeface="Wingdings" pitchFamily="2" charset="2"/>
              <a:buChar char="q"/>
            </a:pPr>
            <a:endParaRPr lang="pt-PT" sz="1800" dirty="0" smtClean="0"/>
          </a:p>
          <a:p>
            <a:pPr lvl="1">
              <a:buFont typeface="Wingdings" pitchFamily="2" charset="2"/>
              <a:buChar char="q"/>
            </a:pPr>
            <a:r>
              <a:rPr lang="pt-PT" sz="1800" dirty="0" err="1" smtClean="0"/>
              <a:t>Concepção</a:t>
            </a:r>
            <a:r>
              <a:rPr lang="pt-PT" sz="1800" dirty="0" smtClean="0"/>
              <a:t> liberal pugnando pela não intervenção do Estado</a:t>
            </a:r>
          </a:p>
          <a:p>
            <a:pPr lvl="1">
              <a:buNone/>
            </a:pPr>
            <a:endParaRPr lang="pt-PT" sz="1800" dirty="0" smtClean="0"/>
          </a:p>
          <a:p>
            <a:pPr lvl="3">
              <a:buFont typeface="Wingdings" pitchFamily="2" charset="2"/>
              <a:buChar char="§"/>
            </a:pPr>
            <a:r>
              <a:rPr lang="pt-PT" sz="1800" dirty="0" smtClean="0"/>
              <a:t>Agravamento das desigualdade sociais e das tensões sociais</a:t>
            </a:r>
          </a:p>
          <a:p>
            <a:pPr lvl="3">
              <a:buNone/>
            </a:pPr>
            <a:endParaRPr lang="pt-PT" sz="1800" dirty="0" smtClean="0"/>
          </a:p>
          <a:p>
            <a:pPr lvl="5">
              <a:buFont typeface="Wingdings" pitchFamily="2" charset="2"/>
              <a:buChar char="§"/>
            </a:pPr>
            <a:r>
              <a:rPr lang="pt-PT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Crescimento da desigualdade, da pobreza e da injustiça social</a:t>
            </a:r>
            <a:endParaRPr lang="pt-P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endParaRPr lang="pt-PT" sz="1800" dirty="0" smtClean="0"/>
          </a:p>
          <a:p>
            <a:pPr>
              <a:buFont typeface="Wingdings" pitchFamily="2" charset="2"/>
              <a:buChar char="q"/>
            </a:pPr>
            <a:endParaRPr lang="pt-PT" sz="1800" dirty="0" smtClean="0"/>
          </a:p>
          <a:p>
            <a:pPr>
              <a:buFont typeface="Wingdings" pitchFamily="2" charset="2"/>
              <a:buChar char="q"/>
            </a:pPr>
            <a:r>
              <a:rPr lang="pt-PT" sz="1800" dirty="0" smtClean="0"/>
              <a:t>Tentativa de promoção da inclusão social</a:t>
            </a:r>
          </a:p>
          <a:p>
            <a:pPr lvl="2">
              <a:buFont typeface="Wingdings" pitchFamily="2" charset="2"/>
              <a:buChar char="q"/>
            </a:pPr>
            <a:r>
              <a:rPr lang="pt-PT" sz="1800" dirty="0" smtClean="0"/>
              <a:t>Emprego </a:t>
            </a:r>
          </a:p>
          <a:p>
            <a:pPr lvl="2">
              <a:buFont typeface="Wingdings" pitchFamily="2" charset="2"/>
              <a:buChar char="q"/>
            </a:pPr>
            <a:r>
              <a:rPr lang="pt-PT" sz="1800" dirty="0" smtClean="0"/>
              <a:t>Constituição de associações de âmbito social</a:t>
            </a:r>
          </a:p>
          <a:p>
            <a:pPr lvl="2">
              <a:buFont typeface="Wingdings" pitchFamily="2" charset="2"/>
              <a:buChar char="q"/>
            </a:pPr>
            <a:endParaRPr lang="pt-PT" sz="1800" dirty="0" smtClean="0"/>
          </a:p>
          <a:p>
            <a:pPr lvl="2">
              <a:buNone/>
            </a:pPr>
            <a:endParaRPr lang="pt-PT" sz="1800" dirty="0" smtClean="0"/>
          </a:p>
          <a:p>
            <a:pPr>
              <a:buFont typeface="Wingdings" pitchFamily="2" charset="2"/>
              <a:buChar char="q"/>
            </a:pPr>
            <a:r>
              <a:rPr lang="pt-PT" sz="1800" dirty="0" smtClean="0"/>
              <a:t>Comité Nacional de Coordenação das </a:t>
            </a:r>
            <a:r>
              <a:rPr lang="pt-PT" sz="1800" dirty="0" err="1" smtClean="0"/>
              <a:t>Actividades</a:t>
            </a:r>
            <a:r>
              <a:rPr lang="pt-PT" sz="1800" dirty="0" smtClean="0"/>
              <a:t> Mutualistas, Cooperativistas e Associativistas (CNLAMCA) – 1975</a:t>
            </a:r>
          </a:p>
          <a:p>
            <a:pPr lvl="3">
              <a:buFont typeface="Wingdings" pitchFamily="2" charset="2"/>
              <a:buChar char="§"/>
            </a:pPr>
            <a:r>
              <a:rPr lang="pt-PT" sz="1800" dirty="0" smtClean="0"/>
              <a:t>Debate europeu sobre economia social (1978)</a:t>
            </a:r>
          </a:p>
          <a:p>
            <a:pPr lvl="3">
              <a:buFont typeface="Wingdings" pitchFamily="2" charset="2"/>
              <a:buChar char="§"/>
            </a:pPr>
            <a:endParaRPr lang="pt-PT" sz="1800" dirty="0" smtClean="0"/>
          </a:p>
          <a:p>
            <a:pPr>
              <a:buFont typeface="Wingdings" pitchFamily="2" charset="2"/>
              <a:buChar char="q"/>
            </a:pPr>
            <a:r>
              <a:rPr lang="pt-PT" sz="1800" dirty="0" smtClean="0"/>
              <a:t>Delegação Interministerial para a Economia Social (DIES) - (1981)</a:t>
            </a:r>
          </a:p>
          <a:p>
            <a:pPr lvl="2">
              <a:buFont typeface="Wingdings" pitchFamily="2" charset="2"/>
              <a:buChar char="§"/>
            </a:pPr>
            <a:r>
              <a:rPr lang="pt-PT" sz="1800" dirty="0" smtClean="0"/>
              <a:t>Reconhecimento da influência política</a:t>
            </a:r>
          </a:p>
          <a:p>
            <a:pPr lvl="2">
              <a:buFont typeface="Wingdings" pitchFamily="2" charset="2"/>
              <a:buChar char="§"/>
            </a:pPr>
            <a:r>
              <a:rPr lang="pt-PT" sz="1800" dirty="0" smtClean="0"/>
              <a:t>Integrada  numa Secretaria de Estado (Francês)</a:t>
            </a:r>
            <a:endParaRPr lang="pt-PT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593808"/>
          </a:xfrm>
        </p:spPr>
        <p:txBody>
          <a:bodyPr>
            <a:normAutofit/>
          </a:bodyPr>
          <a:lstStyle/>
          <a:p>
            <a:pPr marL="621792" lvl="3" indent="-256032">
              <a:buClr>
                <a:schemeClr val="accent3"/>
              </a:buClr>
              <a:buFont typeface="Wingdings" pitchFamily="2" charset="2"/>
              <a:buChar char="q"/>
            </a:pPr>
            <a:r>
              <a:rPr lang="pt-PT" sz="1800" dirty="0" smtClean="0">
                <a:solidFill>
                  <a:schemeClr val="tx1"/>
                </a:solidFill>
                <a:latin typeface="Bernard MT Condensed" pitchFamily="18" charset="0"/>
              </a:rPr>
              <a:t>1981 – </a:t>
            </a:r>
            <a:r>
              <a:rPr lang="pt-PT" sz="1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Delegação Interministerial para a Economia Social </a:t>
            </a:r>
            <a:r>
              <a:rPr lang="pt-PT" sz="1800" dirty="0" smtClean="0">
                <a:solidFill>
                  <a:schemeClr val="tx1"/>
                </a:solidFill>
                <a:latin typeface="Bernard MT Condensed" pitchFamily="18" charset="0"/>
              </a:rPr>
              <a:t>(DIES) – reconhecimento político e jurídico ao conceito moderno de Economia Social</a:t>
            </a:r>
          </a:p>
          <a:p>
            <a:pPr marL="694944" lvl="4" algn="just">
              <a:spcBef>
                <a:spcPts val="2000"/>
              </a:spcBef>
              <a:buFont typeface="Wingdings" pitchFamily="2" charset="2"/>
              <a:buChar char="q"/>
            </a:pPr>
            <a:r>
              <a:rPr lang="pt-PT" sz="1800" dirty="0" smtClean="0">
                <a:solidFill>
                  <a:schemeClr val="tx1"/>
                </a:solidFill>
                <a:latin typeface="Bernard MT Condensed" pitchFamily="18" charset="0"/>
              </a:rPr>
              <a:t>1990 </a:t>
            </a:r>
            <a:r>
              <a:rPr lang="pt-PT" sz="1800" dirty="0" smtClean="0">
                <a:solidFill>
                  <a:schemeClr val="tx1"/>
                </a:solidFill>
                <a:latin typeface="Bernard MT Condensed" pitchFamily="18" charset="0"/>
              </a:rPr>
              <a:t>– Relatório do CWES – Conselho Económico e Social da região da Valónia, considera o sector da Economia Social, como organização que apresenta as seguintes características especificas:</a:t>
            </a:r>
          </a:p>
          <a:p>
            <a:pPr marL="685800" lvl="4" algn="just">
              <a:spcBef>
                <a:spcPts val="2000"/>
              </a:spcBef>
              <a:buNone/>
            </a:pPr>
            <a:endParaRPr lang="pt-PT" sz="1800" dirty="0" smtClean="0">
              <a:solidFill>
                <a:schemeClr val="tx1"/>
              </a:solidFill>
              <a:latin typeface="Bernard MT Condensed" pitchFamily="18" charset="0"/>
            </a:endParaRPr>
          </a:p>
          <a:p>
            <a:pPr lvl="3" algn="just">
              <a:buFont typeface="Wingdings" pitchFamily="2" charset="2"/>
              <a:buChar char="Ø"/>
            </a:pPr>
            <a:r>
              <a:rPr lang="pt-PT" sz="1800" dirty="0" smtClean="0">
                <a:latin typeface="Bernard MT Condensed" pitchFamily="18" charset="0"/>
              </a:rPr>
              <a:t>Servir os membros ou a comunidade ao invés da obtenção do lucro</a:t>
            </a:r>
          </a:p>
          <a:p>
            <a:pPr lvl="3" algn="just">
              <a:buFont typeface="Wingdings" pitchFamily="2" charset="2"/>
              <a:buChar char="Ø"/>
            </a:pPr>
            <a:r>
              <a:rPr lang="pt-PT" sz="1800" dirty="0" smtClean="0">
                <a:latin typeface="Bernard MT Condensed" pitchFamily="18" charset="0"/>
              </a:rPr>
              <a:t>Gestão autónoma</a:t>
            </a:r>
          </a:p>
          <a:p>
            <a:pPr lvl="3" algn="just">
              <a:buFont typeface="Wingdings" pitchFamily="2" charset="2"/>
              <a:buChar char="Ø"/>
            </a:pPr>
            <a:r>
              <a:rPr lang="pt-PT" sz="1800" dirty="0" smtClean="0">
                <a:latin typeface="Bernard MT Condensed" pitchFamily="18" charset="0"/>
              </a:rPr>
              <a:t>Processo de decisão democrática</a:t>
            </a:r>
          </a:p>
          <a:p>
            <a:pPr lvl="3" algn="just">
              <a:buFont typeface="Wingdings" pitchFamily="2" charset="2"/>
              <a:buChar char="Ø"/>
            </a:pPr>
            <a:r>
              <a:rPr lang="pt-PT" sz="1800" dirty="0" smtClean="0">
                <a:latin typeface="Bernard MT Condensed" pitchFamily="18" charset="0"/>
              </a:rPr>
              <a:t>Primazia do individuo e do trabalho</a:t>
            </a:r>
          </a:p>
          <a:p>
            <a:pPr lvl="3" algn="just">
              <a:buNone/>
            </a:pPr>
            <a:endParaRPr lang="pt-PT" sz="1800" dirty="0" smtClean="0">
              <a:latin typeface="Bernard MT Condensed" pitchFamily="18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pt-PT" sz="1800" dirty="0" smtClean="0">
                <a:latin typeface="Bernard MT Condensed" pitchFamily="18" charset="0"/>
              </a:rPr>
              <a:t>2011 – Lei da Economia Social: ESPANHA</a:t>
            </a:r>
          </a:p>
          <a:p>
            <a:pPr lvl="5">
              <a:buFont typeface="Wingdings" pitchFamily="2" charset="2"/>
              <a:buChar char="§"/>
            </a:pPr>
            <a:r>
              <a:rPr lang="pt-PT" dirty="0" smtClean="0">
                <a:latin typeface="Bernard MT Condensed" pitchFamily="18" charset="0"/>
              </a:rPr>
              <a:t>- Lei da Economia Social: GRÉCIA</a:t>
            </a:r>
          </a:p>
          <a:p>
            <a:pPr lvl="5">
              <a:buFont typeface="Wingdings" pitchFamily="2" charset="2"/>
              <a:buChar char="§"/>
            </a:pPr>
            <a:endParaRPr lang="pt-PT" dirty="0" smtClean="0">
              <a:latin typeface="Bernard MT Condensed" pitchFamily="18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pt-PT" sz="1800" b="1" dirty="0" smtClean="0">
                <a:solidFill>
                  <a:srgbClr val="FF0000"/>
                </a:solidFill>
                <a:latin typeface="Bernard MT Condensed" pitchFamily="18" charset="0"/>
              </a:rPr>
              <a:t>2013 </a:t>
            </a:r>
            <a:r>
              <a:rPr lang="pt-PT" sz="1800" b="1" dirty="0" smtClean="0">
                <a:latin typeface="Bernard MT Condensed" pitchFamily="18" charset="0"/>
              </a:rPr>
              <a:t>– Lei da Economia Social: PORTUGAL</a:t>
            </a:r>
          </a:p>
          <a:p>
            <a:endParaRPr lang="pt-PT" sz="1800" dirty="0">
              <a:latin typeface="Bernard MT Condensed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824"/>
          </a:xfrm>
        </p:spPr>
        <p:txBody>
          <a:bodyPr>
            <a:normAutofit/>
          </a:bodyPr>
          <a:lstStyle/>
          <a:p>
            <a:pPr marL="0" lvl="2" indent="0">
              <a:spcBef>
                <a:spcPts val="2000"/>
              </a:spcBef>
              <a:buNone/>
            </a:pPr>
            <a:r>
              <a:rPr lang="pt-PT" sz="1800" dirty="0" smtClean="0">
                <a:solidFill>
                  <a:schemeClr val="tx1"/>
                </a:solidFill>
                <a:latin typeface="Bernard MT Condensed" pitchFamily="18" charset="0"/>
              </a:rPr>
              <a:t>No contexto da </a:t>
            </a:r>
            <a:r>
              <a:rPr lang="pt-PT" sz="1800" b="1" u="sng" dirty="0" smtClean="0">
                <a:solidFill>
                  <a:schemeClr val="accent2">
                    <a:lumMod val="50000"/>
                    <a:lumOff val="50000"/>
                  </a:schemeClr>
                </a:solidFill>
                <a:latin typeface="Bernard MT Condensed" pitchFamily="18" charset="0"/>
              </a:rPr>
              <a:t>União Europeia:</a:t>
            </a:r>
          </a:p>
          <a:p>
            <a:pPr marL="285750" lvl="2" indent="-285750">
              <a:spcBef>
                <a:spcPts val="2000"/>
              </a:spcBef>
              <a:buFont typeface="Wingdings" panose="05000000000000000000" pitchFamily="2" charset="2"/>
              <a:buChar char="Ø"/>
            </a:pPr>
            <a:r>
              <a:rPr lang="pt-PT" sz="1800" dirty="0" smtClean="0">
                <a:solidFill>
                  <a:schemeClr val="tx1"/>
                </a:solidFill>
                <a:latin typeface="Bernard MT Condensed" pitchFamily="18" charset="0"/>
              </a:rPr>
              <a:t> “As empresas de economia social e a realização de um mercado europeu sem fronteiras” – </a:t>
            </a:r>
            <a:r>
              <a:rPr lang="pt-PT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Comunicação</a:t>
            </a:r>
            <a:r>
              <a:rPr lang="pt-PT" sz="1800" dirty="0" smtClean="0">
                <a:solidFill>
                  <a:schemeClr val="tx1"/>
                </a:solidFill>
                <a:latin typeface="Bernard MT Condensed" pitchFamily="18" charset="0"/>
              </a:rPr>
              <a:t> (1989)</a:t>
            </a:r>
          </a:p>
          <a:p>
            <a:pPr marL="285750" lvl="2" indent="-285750">
              <a:spcBef>
                <a:spcPts val="2000"/>
              </a:spcBef>
              <a:buFont typeface="Wingdings" panose="05000000000000000000" pitchFamily="2" charset="2"/>
              <a:buChar char="Ø"/>
            </a:pPr>
            <a:r>
              <a:rPr lang="pt-PT" sz="1800" dirty="0" smtClean="0">
                <a:solidFill>
                  <a:schemeClr val="tx1"/>
                </a:solidFill>
                <a:latin typeface="Bernard MT Condensed" pitchFamily="18" charset="0"/>
              </a:rPr>
              <a:t>Patrocínio da I Conferência Europeia sobre Economia Social (Paris)</a:t>
            </a:r>
          </a:p>
          <a:p>
            <a:pPr marL="285750" lvl="2" indent="-285750">
              <a:spcBef>
                <a:spcPts val="2000"/>
              </a:spcBef>
              <a:buFont typeface="Wingdings" panose="05000000000000000000" pitchFamily="2" charset="2"/>
              <a:buChar char="Ø"/>
            </a:pPr>
            <a:r>
              <a:rPr lang="pt-PT" sz="1800" dirty="0" smtClean="0">
                <a:solidFill>
                  <a:schemeClr val="tx1"/>
                </a:solidFill>
                <a:latin typeface="Bernard MT Condensed" pitchFamily="18" charset="0"/>
              </a:rPr>
              <a:t>Criação da Unidade “Economia Social” dentro da DG XXIII, Política Empresarial, Comércio, Turismo e Economia Social.</a:t>
            </a:r>
          </a:p>
          <a:p>
            <a:pPr marL="285750" lvl="2" indent="-285750">
              <a:spcBef>
                <a:spcPts val="2000"/>
              </a:spcBef>
              <a:buFont typeface="Wingdings" panose="05000000000000000000" pitchFamily="2" charset="2"/>
              <a:buChar char="Ø"/>
            </a:pPr>
            <a:r>
              <a:rPr lang="pt-PT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Conferências de Economia Social</a:t>
            </a:r>
          </a:p>
          <a:p>
            <a:pPr marL="1600200" lvl="8">
              <a:spcBef>
                <a:spcPts val="2000"/>
              </a:spcBef>
              <a:buFont typeface="Wingdings" pitchFamily="2" charset="2"/>
              <a:buChar char="§"/>
            </a:pPr>
            <a:r>
              <a:rPr lang="pt-PT" sz="1800" dirty="0" smtClean="0">
                <a:solidFill>
                  <a:schemeClr val="tx1"/>
                </a:solidFill>
                <a:latin typeface="Bernard MT Condensed" pitchFamily="18" charset="0"/>
              </a:rPr>
              <a:t>Roma (1990)</a:t>
            </a:r>
          </a:p>
          <a:p>
            <a:pPr marL="1600200" lvl="8">
              <a:spcBef>
                <a:spcPts val="2000"/>
              </a:spcBef>
              <a:buFont typeface="Wingdings" pitchFamily="2" charset="2"/>
              <a:buChar char="§"/>
            </a:pPr>
            <a:r>
              <a:rPr lang="pt-PT" sz="1800" dirty="0" smtClean="0">
                <a:solidFill>
                  <a:schemeClr val="tx1"/>
                </a:solidFill>
                <a:latin typeface="Bernard MT Condensed" pitchFamily="18" charset="0"/>
              </a:rPr>
              <a:t>Lisboa (1992)</a:t>
            </a:r>
          </a:p>
          <a:p>
            <a:pPr marL="1600200" lvl="8">
              <a:spcBef>
                <a:spcPts val="2000"/>
              </a:spcBef>
              <a:buFont typeface="Wingdings" pitchFamily="2" charset="2"/>
              <a:buChar char="§"/>
            </a:pPr>
            <a:r>
              <a:rPr lang="pt-PT" sz="1800" dirty="0" smtClean="0">
                <a:solidFill>
                  <a:schemeClr val="tx1"/>
                </a:solidFill>
                <a:latin typeface="Bernard MT Condensed" pitchFamily="18" charset="0"/>
              </a:rPr>
              <a:t>Bruxelas (1993)</a:t>
            </a:r>
          </a:p>
          <a:p>
            <a:pPr marL="1600200" lvl="8">
              <a:spcBef>
                <a:spcPts val="2000"/>
              </a:spcBef>
              <a:buFont typeface="Wingdings" pitchFamily="2" charset="2"/>
              <a:buChar char="§"/>
            </a:pPr>
            <a:r>
              <a:rPr lang="pt-PT" sz="1800" dirty="0" smtClean="0">
                <a:solidFill>
                  <a:schemeClr val="tx1"/>
                </a:solidFill>
                <a:latin typeface="Bernard MT Condensed" pitchFamily="18" charset="0"/>
              </a:rPr>
              <a:t>Sevilha (1995)</a:t>
            </a:r>
          </a:p>
          <a:p>
            <a:endParaRPr lang="pt-PT" sz="1800" dirty="0">
              <a:latin typeface="Bernard MT Condensed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/>
          </a:bodyPr>
          <a:lstStyle/>
          <a:p>
            <a:r>
              <a:rPr lang="pt-PT" sz="1800" dirty="0" smtClean="0">
                <a:latin typeface="Bernard MT Condensed" pitchFamily="18" charset="0"/>
              </a:rPr>
              <a:t>1997 – Cimeira do Luxemburgo – é reconhecido o papel das empresas de Economia Social para o </a:t>
            </a:r>
            <a:r>
              <a:rPr lang="pt-PT" sz="1800" b="1" u="sng" dirty="0" smtClean="0">
                <a:solidFill>
                  <a:srgbClr val="FF0000"/>
                </a:solidFill>
                <a:latin typeface="Bernard MT Condensed" pitchFamily="18" charset="0"/>
              </a:rPr>
              <a:t>desenvolvimento local</a:t>
            </a:r>
          </a:p>
          <a:p>
            <a:pPr marL="0" lvl="2" indent="0">
              <a:spcBef>
                <a:spcPts val="2000"/>
              </a:spcBef>
              <a:buNone/>
            </a:pPr>
            <a:r>
              <a:rPr lang="pt-PT" sz="1800" b="1" u="sng" dirty="0" smtClean="0">
                <a:solidFill>
                  <a:schemeClr val="accent2">
                    <a:lumMod val="50000"/>
                    <a:lumOff val="50000"/>
                  </a:schemeClr>
                </a:solidFill>
                <a:latin typeface="Bernard MT Condensed" pitchFamily="18" charset="0"/>
              </a:rPr>
              <a:t>Parlamento Europeu</a:t>
            </a:r>
          </a:p>
          <a:p>
            <a:pPr marL="685800" lvl="4">
              <a:spcBef>
                <a:spcPts val="2000"/>
              </a:spcBef>
            </a:pPr>
            <a:r>
              <a:rPr lang="pt-PT" sz="1800" dirty="0" smtClean="0">
                <a:solidFill>
                  <a:schemeClr val="tx1"/>
                </a:solidFill>
                <a:latin typeface="Bernard MT Condensed" pitchFamily="18" charset="0"/>
              </a:rPr>
              <a:t>1990 – Criação do </a:t>
            </a:r>
            <a:r>
              <a:rPr lang="pt-PT" sz="1800" dirty="0" err="1" smtClean="0">
                <a:solidFill>
                  <a:schemeClr val="tx1"/>
                </a:solidFill>
                <a:latin typeface="Bernard MT Condensed" pitchFamily="18" charset="0"/>
              </a:rPr>
              <a:t>intergrupo</a:t>
            </a:r>
            <a:r>
              <a:rPr lang="pt-PT" sz="1800" dirty="0" smtClean="0">
                <a:solidFill>
                  <a:schemeClr val="tx1"/>
                </a:solidFill>
                <a:latin typeface="Bernard MT Condensed" pitchFamily="18" charset="0"/>
              </a:rPr>
              <a:t> “Economia Social”</a:t>
            </a:r>
          </a:p>
          <a:p>
            <a:pPr marL="685800" lvl="4">
              <a:spcBef>
                <a:spcPts val="2000"/>
              </a:spcBef>
            </a:pPr>
            <a:r>
              <a:rPr lang="pt-PT" sz="1800" dirty="0" smtClean="0">
                <a:solidFill>
                  <a:schemeClr val="tx1"/>
                </a:solidFill>
                <a:latin typeface="Bernard MT Condensed" pitchFamily="18" charset="0"/>
              </a:rPr>
              <a:t>2006  PE instou a Comissão a “respeitar a economia social e a apresentar uma comunicação sobre esta pedra angular do modelo social europeu”</a:t>
            </a:r>
          </a:p>
          <a:p>
            <a:pPr marL="685800" lvl="4">
              <a:spcBef>
                <a:spcPts val="2000"/>
              </a:spcBef>
            </a:pPr>
            <a:r>
              <a:rPr lang="pt-PT" sz="1800" dirty="0" smtClean="0">
                <a:solidFill>
                  <a:schemeClr val="tx1"/>
                </a:solidFill>
                <a:latin typeface="Bernard MT Condensed" pitchFamily="18" charset="0"/>
              </a:rPr>
              <a:t>2009: Aprovação do relatório sobre Economia Social reconhecendo-a como um parceiro social</a:t>
            </a:r>
          </a:p>
          <a:p>
            <a:pPr marL="457200" lvl="4" indent="0">
              <a:spcBef>
                <a:spcPts val="2000"/>
              </a:spcBef>
              <a:buNone/>
            </a:pPr>
            <a:r>
              <a:rPr lang="pt-PT" sz="1800" dirty="0" smtClean="0">
                <a:solidFill>
                  <a:schemeClr val="tx1"/>
                </a:solidFill>
                <a:latin typeface="Bernard MT Condensed" pitchFamily="18" charset="0"/>
              </a:rPr>
              <a:t>Recentemente:</a:t>
            </a:r>
          </a:p>
          <a:p>
            <a:pPr marL="457200" lvl="4" indent="0">
              <a:spcBef>
                <a:spcPts val="2000"/>
              </a:spcBef>
              <a:buNone/>
            </a:pPr>
            <a:r>
              <a:rPr lang="pt-PT" sz="1800" dirty="0" smtClean="0">
                <a:solidFill>
                  <a:schemeClr val="tx1"/>
                </a:solidFill>
                <a:latin typeface="Bernard MT Condensed" pitchFamily="18" charset="0"/>
              </a:rPr>
              <a:t>Comissão Europeia lançou duas iniciativas importantes sobre as empresas sociais:</a:t>
            </a:r>
          </a:p>
          <a:p>
            <a:pPr marL="742950" lvl="4" indent="-285750">
              <a:spcBef>
                <a:spcPts val="2000"/>
              </a:spcBef>
              <a:buFontTx/>
              <a:buChar char="-"/>
            </a:pPr>
            <a:r>
              <a:rPr lang="pt-PT" sz="1800" dirty="0" smtClean="0">
                <a:solidFill>
                  <a:schemeClr val="tx1"/>
                </a:solidFill>
                <a:latin typeface="Bernard MT Condensed" pitchFamily="18" charset="0"/>
              </a:rPr>
              <a:t>IES – Iniciativa de </a:t>
            </a:r>
            <a:r>
              <a:rPr lang="pt-PT" sz="1800" b="1" dirty="0" smtClean="0">
                <a:solidFill>
                  <a:schemeClr val="tx1"/>
                </a:solidFill>
                <a:latin typeface="Bernard MT Condensed" pitchFamily="18" charset="0"/>
              </a:rPr>
              <a:t>Empreendedorismo Social</a:t>
            </a:r>
          </a:p>
          <a:p>
            <a:pPr marL="742950" lvl="4" indent="-285750">
              <a:spcBef>
                <a:spcPts val="2000"/>
              </a:spcBef>
              <a:buFontTx/>
              <a:buChar char="-"/>
            </a:pPr>
            <a:r>
              <a:rPr lang="pt-PT" sz="1800" dirty="0" smtClean="0">
                <a:solidFill>
                  <a:schemeClr val="tx1"/>
                </a:solidFill>
                <a:latin typeface="Bernard MT Condensed" pitchFamily="18" charset="0"/>
              </a:rPr>
              <a:t>Proposta de Regulamento relativa aos </a:t>
            </a:r>
            <a:r>
              <a:rPr lang="pt-PT" sz="1800" b="1" dirty="0" smtClean="0">
                <a:solidFill>
                  <a:schemeClr val="tx1"/>
                </a:solidFill>
                <a:latin typeface="Bernard MT Condensed" pitchFamily="18" charset="0"/>
              </a:rPr>
              <a:t>Fundos de Empreendedorismo  Social Europeus.</a:t>
            </a:r>
          </a:p>
          <a:p>
            <a:endParaRPr lang="pt-PT" sz="1800" dirty="0">
              <a:latin typeface="Bernard MT Condensed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q"/>
            </a:pPr>
            <a:r>
              <a:rPr lang="pt-PT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Obrigando</a:t>
            </a:r>
          </a:p>
          <a:p>
            <a:pPr lvl="1">
              <a:buNone/>
            </a:pPr>
            <a:endParaRPr lang="pt-PT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3">
              <a:spcBef>
                <a:spcPts val="0"/>
              </a:spcBef>
              <a:buFont typeface="Wingdings" pitchFamily="2" charset="2"/>
              <a:buChar char="§"/>
            </a:pPr>
            <a:r>
              <a:rPr lang="pt-PT" sz="1800" dirty="0" smtClean="0"/>
              <a:t>Intervenção no final do século XIX do Papa Leão XIII</a:t>
            </a:r>
          </a:p>
          <a:p>
            <a:pPr lvl="3">
              <a:spcBef>
                <a:spcPts val="0"/>
              </a:spcBef>
              <a:buFont typeface="Wingdings" pitchFamily="2" charset="2"/>
              <a:buChar char="§"/>
            </a:pPr>
            <a:endParaRPr lang="pt-PT" sz="1800" dirty="0" smtClean="0"/>
          </a:p>
          <a:p>
            <a:pPr lvl="3" algn="ctr">
              <a:spcBef>
                <a:spcPts val="0"/>
              </a:spcBef>
              <a:buNone/>
            </a:pPr>
            <a:r>
              <a:rPr lang="pt-PT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Encíclica </a:t>
            </a:r>
            <a:r>
              <a:rPr lang="pt-PT" sz="1800" b="1" i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Rerum</a:t>
            </a:r>
            <a:r>
              <a:rPr lang="pt-PT" sz="1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PT" sz="1800" b="1" i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Novarum</a:t>
            </a:r>
            <a:endParaRPr lang="pt-PT" sz="1800" dirty="0" smtClean="0"/>
          </a:p>
          <a:p>
            <a:pPr lvl="3">
              <a:spcBef>
                <a:spcPts val="0"/>
              </a:spcBef>
              <a:buFont typeface="Wingdings" pitchFamily="2" charset="2"/>
              <a:buChar char="§"/>
            </a:pPr>
            <a:endParaRPr lang="pt-PT" sz="1800" dirty="0" smtClean="0"/>
          </a:p>
          <a:p>
            <a:pPr lvl="3">
              <a:spcBef>
                <a:spcPts val="0"/>
              </a:spcBef>
              <a:buFont typeface="Wingdings" pitchFamily="2" charset="2"/>
              <a:buChar char="§"/>
            </a:pPr>
            <a:r>
              <a:rPr lang="pt-PT" sz="1800" dirty="0" smtClean="0"/>
              <a:t>Empenhamento da Igreja nos problemas sociais</a:t>
            </a:r>
          </a:p>
          <a:p>
            <a:pPr lvl="3">
              <a:spcBef>
                <a:spcPts val="0"/>
              </a:spcBef>
              <a:buFont typeface="Wingdings" pitchFamily="2" charset="2"/>
              <a:buChar char="§"/>
            </a:pPr>
            <a:r>
              <a:rPr lang="pt-PT" sz="1800" dirty="0" smtClean="0"/>
              <a:t>Crítica às doutrinas socialistas</a:t>
            </a:r>
          </a:p>
          <a:p>
            <a:pPr lvl="3">
              <a:spcBef>
                <a:spcPts val="0"/>
              </a:spcBef>
              <a:buFont typeface="Wingdings" pitchFamily="2" charset="2"/>
              <a:buChar char="§"/>
            </a:pPr>
            <a:r>
              <a:rPr lang="pt-PT" sz="1800" dirty="0" smtClean="0"/>
              <a:t>Factos que haviam dado origem à grave situação social</a:t>
            </a:r>
          </a:p>
          <a:p>
            <a:pPr lvl="3">
              <a:spcBef>
                <a:spcPts val="0"/>
              </a:spcBef>
              <a:buFont typeface="Wingdings" pitchFamily="2" charset="2"/>
              <a:buChar char="§"/>
            </a:pPr>
            <a:r>
              <a:rPr lang="pt-PT" sz="1800" dirty="0" smtClean="0"/>
              <a:t>Acento tónico no conflito social</a:t>
            </a:r>
          </a:p>
          <a:p>
            <a:pPr lvl="3">
              <a:spcBef>
                <a:spcPts val="0"/>
              </a:spcBef>
              <a:buFont typeface="Wingdings" pitchFamily="2" charset="2"/>
              <a:buChar char="§"/>
            </a:pPr>
            <a:endParaRPr lang="pt-PT" sz="1800" dirty="0" smtClean="0"/>
          </a:p>
          <a:p>
            <a:pPr lvl="3">
              <a:spcBef>
                <a:spcPts val="0"/>
              </a:spcBef>
              <a:buFont typeface="Wingdings" pitchFamily="2" charset="2"/>
              <a:buChar char="§"/>
            </a:pPr>
            <a:r>
              <a:rPr lang="pt-PT" sz="1800" dirty="0" smtClean="0"/>
              <a:t>Critica à doutrina Liberal</a:t>
            </a:r>
          </a:p>
          <a:p>
            <a:pPr lvl="3">
              <a:spcBef>
                <a:spcPts val="0"/>
              </a:spcBef>
              <a:buFont typeface="Wingdings" pitchFamily="2" charset="2"/>
              <a:buChar char="§"/>
            </a:pPr>
            <a:endParaRPr lang="pt-PT" sz="1800" dirty="0" smtClean="0"/>
          </a:p>
          <a:p>
            <a:pPr lvl="3">
              <a:spcBef>
                <a:spcPts val="0"/>
              </a:spcBef>
              <a:buFont typeface="Wingdings" pitchFamily="2" charset="2"/>
              <a:buChar char="§"/>
            </a:pPr>
            <a:r>
              <a:rPr lang="pt-PT" sz="1800" dirty="0" smtClean="0"/>
              <a:t>Defesa </a:t>
            </a:r>
          </a:p>
          <a:p>
            <a:pPr lvl="3">
              <a:spcBef>
                <a:spcPts val="0"/>
              </a:spcBef>
              <a:buNone/>
            </a:pPr>
            <a:endParaRPr lang="pt-PT" sz="1800" dirty="0" smtClean="0"/>
          </a:p>
          <a:p>
            <a:pPr lvl="5">
              <a:spcBef>
                <a:spcPts val="0"/>
              </a:spcBef>
              <a:buFont typeface="Wingdings" pitchFamily="2" charset="2"/>
              <a:buChar char="§"/>
            </a:pPr>
            <a:r>
              <a:rPr lang="pt-PT" sz="1600" dirty="0" smtClean="0"/>
              <a:t>Corporações (como </a:t>
            </a:r>
            <a:r>
              <a:rPr lang="pt-PT" sz="1600" dirty="0" err="1" smtClean="0"/>
              <a:t>protecção</a:t>
            </a:r>
            <a:r>
              <a:rPr lang="pt-PT" sz="1600" dirty="0" smtClean="0"/>
              <a:t> para as classes inferiores)</a:t>
            </a:r>
          </a:p>
          <a:p>
            <a:pPr lvl="5">
              <a:spcBef>
                <a:spcPts val="0"/>
              </a:spcBef>
              <a:buFont typeface="Wingdings" pitchFamily="2" charset="2"/>
              <a:buChar char="§"/>
            </a:pPr>
            <a:r>
              <a:rPr lang="pt-PT" sz="1600" b="1" dirty="0" smtClean="0"/>
              <a:t>Direito natural como inerente à pessoa humana </a:t>
            </a:r>
            <a:r>
              <a:rPr lang="pt-PT" sz="1600" dirty="0" smtClean="0"/>
              <a:t>consubstanciado na família </a:t>
            </a:r>
            <a:endParaRPr lang="pt-PT" sz="1600" b="1" dirty="0" smtClean="0"/>
          </a:p>
          <a:p>
            <a:pPr lvl="5">
              <a:spcBef>
                <a:spcPts val="0"/>
              </a:spcBef>
              <a:buFont typeface="Wingdings" pitchFamily="2" charset="2"/>
              <a:buChar char="§"/>
            </a:pPr>
            <a:endParaRPr lang="pt-PT" sz="1400" b="1" dirty="0" smtClean="0"/>
          </a:p>
          <a:p>
            <a:pPr lvl="3">
              <a:spcBef>
                <a:spcPts val="0"/>
              </a:spcBef>
              <a:buFont typeface="Wingdings" pitchFamily="2" charset="2"/>
              <a:buChar char="§"/>
            </a:pPr>
            <a:endParaRPr lang="pt-PT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 lnSpcReduction="10000"/>
          </a:bodyPr>
          <a:lstStyle/>
          <a:p>
            <a:pPr lvl="2">
              <a:spcBef>
                <a:spcPts val="0"/>
              </a:spcBef>
              <a:buFont typeface="Wingdings" pitchFamily="2" charset="2"/>
              <a:buChar char="§"/>
            </a:pPr>
            <a:r>
              <a:rPr lang="pt-PT" sz="1800" dirty="0" smtClean="0"/>
              <a:t>Condena a solução socialista de supressão da propriedade privada</a:t>
            </a:r>
          </a:p>
          <a:p>
            <a:pPr lvl="2">
              <a:spcBef>
                <a:spcPts val="0"/>
              </a:spcBef>
              <a:buFont typeface="Wingdings" pitchFamily="2" charset="2"/>
              <a:buChar char="§"/>
            </a:pPr>
            <a:endParaRPr lang="pt-PT" sz="1800" dirty="0" smtClean="0"/>
          </a:p>
          <a:p>
            <a:pPr lvl="2">
              <a:spcBef>
                <a:spcPts val="0"/>
              </a:spcBef>
              <a:buFont typeface="Wingdings" pitchFamily="2" charset="2"/>
              <a:buChar char="§"/>
            </a:pPr>
            <a:r>
              <a:rPr lang="pt-PT" sz="1800" dirty="0" smtClean="0"/>
              <a:t>Condena abusos do individualismo e as violências das escolas socialista e anarquista</a:t>
            </a:r>
          </a:p>
          <a:p>
            <a:endParaRPr lang="pt-PT" sz="1800" dirty="0" smtClean="0"/>
          </a:p>
          <a:p>
            <a:pPr lvl="2">
              <a:buFont typeface="Wingdings" pitchFamily="2" charset="2"/>
              <a:buChar char="§"/>
            </a:pPr>
            <a:r>
              <a:rPr lang="pt-PT" sz="1800" dirty="0" smtClean="0"/>
              <a:t>desigualdade pode ser aproveitada em benefício de todos</a:t>
            </a:r>
          </a:p>
          <a:p>
            <a:pPr lvl="2">
              <a:buFont typeface="Wingdings" pitchFamily="2" charset="2"/>
              <a:buChar char="§"/>
            </a:pPr>
            <a:endParaRPr lang="pt-PT" sz="1800" dirty="0" smtClean="0"/>
          </a:p>
          <a:p>
            <a:pPr lvl="2">
              <a:buFont typeface="Wingdings" pitchFamily="2" charset="2"/>
              <a:buChar char="§"/>
            </a:pPr>
            <a:r>
              <a:rPr lang="pt-PT" sz="1800" dirty="0" smtClean="0"/>
              <a:t>organicismo social: </a:t>
            </a:r>
          </a:p>
          <a:p>
            <a:pPr algn="just">
              <a:buNone/>
            </a:pPr>
            <a:r>
              <a:rPr lang="pt-PT" sz="1800" dirty="0" smtClean="0"/>
              <a:t>		</a:t>
            </a:r>
            <a:r>
              <a:rPr lang="pt-PT" sz="1400" dirty="0" smtClean="0"/>
              <a:t>“</a:t>
            </a:r>
            <a:r>
              <a:rPr lang="pt-PT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vida social requer um organismo muito variado e funções muito diversas, e o que leva os homens a partilharem estas funções é, principalmente, a diferença de suas </a:t>
            </a:r>
            <a:r>
              <a:rPr lang="pt-PT" sz="1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respectivas</a:t>
            </a:r>
            <a:r>
              <a:rPr lang="pt-PT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condições</a:t>
            </a:r>
            <a:r>
              <a:rPr lang="pt-PT" sz="1400" dirty="0" smtClean="0"/>
              <a:t>”.</a:t>
            </a:r>
          </a:p>
          <a:p>
            <a:pPr>
              <a:buNone/>
            </a:pPr>
            <a:endParaRPr lang="pt-PT" sz="1400" dirty="0" smtClean="0"/>
          </a:p>
          <a:p>
            <a:pPr>
              <a:buNone/>
            </a:pPr>
            <a:endParaRPr lang="pt-PT" sz="1400" dirty="0" smtClean="0"/>
          </a:p>
          <a:p>
            <a:pPr algn="ctr">
              <a:buNone/>
            </a:pPr>
            <a:r>
              <a:rPr lang="pt-PT" sz="1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Como então resolver o problema social?</a:t>
            </a:r>
          </a:p>
          <a:p>
            <a:pPr>
              <a:buNone/>
            </a:pPr>
            <a:endParaRPr lang="pt-PT" sz="1400" dirty="0" smtClean="0"/>
          </a:p>
          <a:p>
            <a:pPr>
              <a:buNone/>
            </a:pPr>
            <a:endParaRPr lang="pt-PT" sz="1400" dirty="0" smtClean="0"/>
          </a:p>
          <a:p>
            <a:pPr lvl="2">
              <a:buFont typeface="Wingdings" pitchFamily="2" charset="2"/>
              <a:buChar char="§"/>
            </a:pPr>
            <a:r>
              <a:rPr lang="pt-PT" sz="1800" dirty="0" smtClean="0"/>
              <a:t> Todos devem visar o mesmo fim e trabalhar de harmonia </a:t>
            </a:r>
          </a:p>
          <a:p>
            <a:pPr lvl="2">
              <a:buFont typeface="Wingdings" pitchFamily="2" charset="2"/>
              <a:buChar char="§"/>
            </a:pPr>
            <a:endParaRPr lang="pt-PT" sz="1800" dirty="0" smtClean="0"/>
          </a:p>
          <a:p>
            <a:pPr lvl="2">
              <a:buFont typeface="Wingdings" pitchFamily="2" charset="2"/>
              <a:buChar char="§"/>
            </a:pPr>
            <a:r>
              <a:rPr lang="pt-PT" sz="1800" dirty="0" smtClean="0"/>
              <a:t>O Estado a servir o interesse comum</a:t>
            </a:r>
          </a:p>
          <a:p>
            <a:pPr lvl="2">
              <a:buFont typeface="Wingdings" pitchFamily="2" charset="2"/>
              <a:buChar char="§"/>
            </a:pPr>
            <a:endParaRPr lang="pt-PT" sz="1800" dirty="0" smtClean="0"/>
          </a:p>
          <a:p>
            <a:pPr lvl="2">
              <a:buFont typeface="Wingdings" pitchFamily="2" charset="2"/>
              <a:buChar char="§"/>
            </a:pPr>
            <a:r>
              <a:rPr lang="pt-PT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Justiça distributiva</a:t>
            </a:r>
            <a:r>
              <a:rPr lang="pt-PT" sz="1800" dirty="0" smtClean="0"/>
              <a:t>: cuidar de forma igual todas as classes de cidadãos</a:t>
            </a:r>
          </a:p>
          <a:p>
            <a:pPr lvl="2">
              <a:buNone/>
            </a:pPr>
            <a:endParaRPr lang="pt-PT" sz="1800" dirty="0" smtClean="0"/>
          </a:p>
          <a:p>
            <a:pPr>
              <a:buNone/>
            </a:pPr>
            <a:endParaRPr lang="pt-PT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21800"/>
          </a:xfrm>
        </p:spPr>
        <p:txBody>
          <a:bodyPr>
            <a:normAutofit/>
          </a:bodyPr>
          <a:lstStyle/>
          <a:p>
            <a:pPr lvl="2">
              <a:buFont typeface="Wingdings" pitchFamily="2" charset="2"/>
              <a:buChar char="§"/>
            </a:pPr>
            <a:r>
              <a:rPr lang="pt-PT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bem comum</a:t>
            </a:r>
            <a:r>
              <a:rPr lang="pt-PT" sz="1800" dirty="0" smtClean="0"/>
              <a:t>:  bem moral pelo qual o Estado deve preocupar-se prioritariamente em estabelecer a equidade</a:t>
            </a:r>
          </a:p>
          <a:p>
            <a:pPr lvl="2">
              <a:buFont typeface="Wingdings" pitchFamily="2" charset="2"/>
              <a:buChar char="§"/>
            </a:pPr>
            <a:endParaRPr lang="pt-PT" sz="1800" dirty="0" smtClean="0"/>
          </a:p>
          <a:p>
            <a:pPr lvl="2">
              <a:buFont typeface="Wingdings" pitchFamily="2" charset="2"/>
              <a:buChar char="§"/>
            </a:pPr>
            <a:r>
              <a:rPr lang="pt-PT" sz="1800" dirty="0" smtClean="0"/>
              <a:t>Manutenção da propriedade privada</a:t>
            </a:r>
          </a:p>
          <a:p>
            <a:pPr lvl="2">
              <a:buFont typeface="Wingdings" pitchFamily="2" charset="2"/>
              <a:buChar char="§"/>
            </a:pPr>
            <a:endParaRPr lang="pt-PT" sz="1800" dirty="0" smtClean="0"/>
          </a:p>
          <a:p>
            <a:pPr lvl="2">
              <a:buFont typeface="Wingdings" pitchFamily="2" charset="2"/>
              <a:buChar char="§"/>
            </a:pPr>
            <a:r>
              <a:rPr lang="pt-PT" sz="1800" dirty="0" smtClean="0"/>
              <a:t>Preservação dos direitos da comunidade</a:t>
            </a:r>
          </a:p>
          <a:p>
            <a:pPr lvl="2">
              <a:buFont typeface="Wingdings" pitchFamily="2" charset="2"/>
              <a:buChar char="§"/>
            </a:pPr>
            <a:endParaRPr lang="pt-PT" sz="1800" dirty="0" smtClean="0"/>
          </a:p>
          <a:p>
            <a:pPr lvl="2">
              <a:buFont typeface="Wingdings" pitchFamily="2" charset="2"/>
              <a:buChar char="§"/>
            </a:pPr>
            <a:r>
              <a:rPr lang="pt-PT" sz="1800" dirty="0" smtClean="0"/>
              <a:t>Patrões e os operários deviam contribuir de modo significativo para a resolução do conflito: </a:t>
            </a:r>
            <a:r>
              <a:rPr lang="pt-PT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Corporações</a:t>
            </a:r>
            <a:r>
              <a:rPr lang="pt-PT" sz="1800" dirty="0" smtClean="0"/>
              <a:t>. </a:t>
            </a:r>
          </a:p>
          <a:p>
            <a:pPr lvl="2">
              <a:buFont typeface="Wingdings" pitchFamily="2" charset="2"/>
              <a:buChar char="§"/>
            </a:pPr>
            <a:endParaRPr lang="pt-PT" sz="1800" dirty="0" smtClean="0"/>
          </a:p>
          <a:p>
            <a:pPr lvl="2">
              <a:buFont typeface="Wingdings" pitchFamily="2" charset="2"/>
              <a:buChar char="§"/>
            </a:pPr>
            <a:r>
              <a:rPr lang="pt-PT" sz="1800" dirty="0" smtClean="0"/>
              <a:t>Necessidade da organização sindical</a:t>
            </a:r>
          </a:p>
          <a:p>
            <a:pPr lvl="2">
              <a:buFont typeface="Wingdings" pitchFamily="2" charset="2"/>
              <a:buChar char="§"/>
            </a:pPr>
            <a:endParaRPr lang="pt-PT" sz="1800" dirty="0" smtClean="0"/>
          </a:p>
          <a:p>
            <a:pPr lvl="2">
              <a:buFont typeface="Wingdings" pitchFamily="2" charset="2"/>
              <a:buChar char="§"/>
            </a:pPr>
            <a:r>
              <a:rPr lang="pt-PT" sz="1800" dirty="0" smtClean="0"/>
              <a:t>Intervenção do Estado justificar-se-ia supletivamente</a:t>
            </a:r>
          </a:p>
          <a:p>
            <a:endParaRPr lang="pt-PT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pt-PT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 regimes totalitários e a contestação ao liberalismo </a:t>
            </a:r>
            <a:endParaRPr lang="pt-PT" sz="20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4573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pt-PT" sz="1800" dirty="0" smtClean="0"/>
              <a:t>Dois momentos fundamentais e violentos </a:t>
            </a:r>
          </a:p>
          <a:p>
            <a:pPr lvl="3">
              <a:buFont typeface="Wingdings" pitchFamily="2" charset="2"/>
              <a:buChar char="§"/>
            </a:pPr>
            <a:r>
              <a:rPr lang="pt-PT" sz="1800" dirty="0" smtClean="0"/>
              <a:t>Primeira Guerra Mundial</a:t>
            </a:r>
          </a:p>
          <a:p>
            <a:pPr lvl="5">
              <a:buFont typeface="Wingdings" pitchFamily="2" charset="2"/>
              <a:buChar char="§"/>
            </a:pPr>
            <a:r>
              <a:rPr lang="pt-PT" sz="1600" dirty="0" smtClean="0"/>
              <a:t>Fascismo </a:t>
            </a:r>
          </a:p>
          <a:p>
            <a:pPr lvl="5">
              <a:buFont typeface="Wingdings" pitchFamily="2" charset="2"/>
              <a:buChar char="§"/>
            </a:pPr>
            <a:r>
              <a:rPr lang="pt-PT" sz="1600" dirty="0" smtClean="0"/>
              <a:t>Nazismo </a:t>
            </a:r>
          </a:p>
          <a:p>
            <a:pPr lvl="5">
              <a:buFont typeface="Wingdings" pitchFamily="2" charset="2"/>
              <a:buChar char="§"/>
            </a:pPr>
            <a:r>
              <a:rPr lang="pt-PT" sz="1600" dirty="0" smtClean="0"/>
              <a:t>Estado Novo </a:t>
            </a:r>
          </a:p>
          <a:p>
            <a:pPr lvl="5">
              <a:buFont typeface="Wingdings" pitchFamily="2" charset="2"/>
              <a:buChar char="§"/>
            </a:pPr>
            <a:r>
              <a:rPr lang="pt-PT" sz="1600" dirty="0" smtClean="0"/>
              <a:t>Tenentismo </a:t>
            </a:r>
          </a:p>
          <a:p>
            <a:pPr lvl="3">
              <a:buFont typeface="Wingdings" pitchFamily="2" charset="2"/>
              <a:buChar char="§"/>
            </a:pPr>
            <a:r>
              <a:rPr lang="pt-PT" sz="1800" dirty="0" smtClean="0"/>
              <a:t>Revolução Russa de 1917</a:t>
            </a:r>
          </a:p>
          <a:p>
            <a:pPr lvl="5">
              <a:buFont typeface="Wingdings" pitchFamily="2" charset="2"/>
              <a:buChar char="§"/>
            </a:pPr>
            <a:r>
              <a:rPr lang="pt-PT" sz="1600" dirty="0" smtClean="0"/>
              <a:t>Marxismo-leninismo</a:t>
            </a:r>
          </a:p>
          <a:p>
            <a:pPr lvl="3">
              <a:buFont typeface="Wingdings" pitchFamily="2" charset="2"/>
              <a:buChar char="§"/>
            </a:pPr>
            <a:endParaRPr lang="pt-PT" sz="1800" dirty="0" smtClean="0"/>
          </a:p>
          <a:p>
            <a:pPr>
              <a:buFont typeface="Wingdings" pitchFamily="2" charset="2"/>
              <a:buChar char="q"/>
            </a:pPr>
            <a:r>
              <a:rPr lang="pt-PT" sz="1800" dirty="0" smtClean="0"/>
              <a:t>Fragmentação do núcleo cooperativista e mutualista</a:t>
            </a:r>
          </a:p>
          <a:p>
            <a:pPr>
              <a:buFont typeface="Wingdings" pitchFamily="2" charset="2"/>
              <a:buChar char="q"/>
            </a:pPr>
            <a:endParaRPr lang="pt-PT" sz="1800" dirty="0" smtClean="0"/>
          </a:p>
          <a:p>
            <a:pPr lvl="5" algn="just">
              <a:buFont typeface="Wingdings" pitchFamily="2" charset="2"/>
              <a:buChar char="§"/>
            </a:pPr>
            <a:r>
              <a:rPr lang="pt-PT" sz="1600" dirty="0" smtClean="0"/>
              <a:t>Divisão do movimento associativo</a:t>
            </a:r>
          </a:p>
          <a:p>
            <a:pPr lvl="5" algn="just">
              <a:buFont typeface="Wingdings" pitchFamily="2" charset="2"/>
              <a:buChar char="§"/>
            </a:pPr>
            <a:r>
              <a:rPr lang="pt-PT" sz="1600" dirty="0" smtClean="0"/>
              <a:t>Dificuldades de continuidade do movimento operário</a:t>
            </a:r>
          </a:p>
          <a:p>
            <a:pPr lvl="5" algn="just">
              <a:buFont typeface="Wingdings" pitchFamily="2" charset="2"/>
              <a:buChar char="§"/>
            </a:pPr>
            <a:r>
              <a:rPr lang="pt-PT" sz="1600" dirty="0" smtClean="0"/>
              <a:t>distanciamento e falta de coesão das </a:t>
            </a:r>
            <a:r>
              <a:rPr lang="pt-PT" sz="1600" dirty="0" err="1" smtClean="0"/>
              <a:t>actividades</a:t>
            </a:r>
            <a:r>
              <a:rPr lang="pt-PT" sz="1600" dirty="0" smtClean="0"/>
              <a:t> cooperativas, mutualistas e associativas</a:t>
            </a:r>
            <a:endParaRPr lang="pt-PT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pt-PT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Estado Providência e os Direitos Sociais</a:t>
            </a:r>
            <a:endParaRPr lang="pt-PT" sz="20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pt-PT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Implementação e desenvolvimento do Estado-providência</a:t>
            </a:r>
          </a:p>
          <a:p>
            <a:pPr>
              <a:buFont typeface="Wingdings" pitchFamily="2" charset="2"/>
              <a:buChar char="q"/>
            </a:pPr>
            <a:endParaRPr lang="pt-PT" sz="1800" dirty="0" smtClean="0"/>
          </a:p>
          <a:p>
            <a:pPr lvl="3" algn="just">
              <a:buFont typeface="Wingdings" pitchFamily="2" charset="2"/>
              <a:buChar char="§"/>
            </a:pPr>
            <a:r>
              <a:rPr lang="pt-PT" sz="1800" dirty="0" smtClean="0"/>
              <a:t>Modelo </a:t>
            </a:r>
            <a:r>
              <a:rPr lang="pt-PT" sz="1800" dirty="0" err="1" smtClean="0"/>
              <a:t>keynesiano</a:t>
            </a:r>
            <a:r>
              <a:rPr lang="pt-PT" sz="1800" dirty="0" smtClean="0"/>
              <a:t> de intervenção do Estado na economia</a:t>
            </a:r>
          </a:p>
          <a:p>
            <a:pPr lvl="3" algn="just">
              <a:buFont typeface="Wingdings" pitchFamily="2" charset="2"/>
              <a:buChar char="§"/>
            </a:pPr>
            <a:r>
              <a:rPr lang="pt-PT" sz="1800" dirty="0" smtClean="0"/>
              <a:t>Economia social vai ser relegado para segunda instância</a:t>
            </a:r>
          </a:p>
          <a:p>
            <a:pPr lvl="3" algn="just">
              <a:buFont typeface="Wingdings" pitchFamily="2" charset="2"/>
              <a:buChar char="§"/>
            </a:pPr>
            <a:r>
              <a:rPr lang="pt-PT" sz="1800" dirty="0" smtClean="0"/>
              <a:t>Estado corrige as ‘falhas’ de mercado sem necessidade de outras entidades económicas</a:t>
            </a:r>
          </a:p>
          <a:p>
            <a:pPr lvl="3" algn="just">
              <a:buFont typeface="Wingdings" pitchFamily="2" charset="2"/>
              <a:buChar char="§"/>
            </a:pPr>
            <a:endParaRPr lang="pt-PT" sz="1800" dirty="0" smtClean="0"/>
          </a:p>
          <a:p>
            <a:pPr lvl="3" algn="just">
              <a:buFont typeface="Wingdings" pitchFamily="2" charset="2"/>
              <a:buChar char="§"/>
            </a:pPr>
            <a:r>
              <a:rPr lang="pt-PT" sz="1800" dirty="0" smtClean="0"/>
              <a:t>expressão ‘economia social’</a:t>
            </a:r>
          </a:p>
          <a:p>
            <a:pPr lvl="5" algn="just">
              <a:buFont typeface="Wingdings" pitchFamily="2" charset="2"/>
              <a:buChar char="§"/>
            </a:pPr>
            <a:r>
              <a:rPr lang="pt-PT" sz="1600" dirty="0" smtClean="0"/>
              <a:t> Empregue em sentidos cada vez mais amplos e diversos do original</a:t>
            </a:r>
          </a:p>
          <a:p>
            <a:pPr lvl="5" algn="just">
              <a:buFont typeface="Wingdings" pitchFamily="2" charset="2"/>
              <a:buChar char="§"/>
            </a:pPr>
            <a:r>
              <a:rPr lang="pt-PT" sz="1600" dirty="0" smtClean="0"/>
              <a:t>Designando</a:t>
            </a:r>
          </a:p>
          <a:p>
            <a:pPr lvl="7" algn="just">
              <a:buFont typeface="Wingdings" pitchFamily="2" charset="2"/>
              <a:buChar char="§"/>
            </a:pPr>
            <a:r>
              <a:rPr lang="pt-PT" sz="1700" dirty="0" smtClean="0"/>
              <a:t>Campos de análise </a:t>
            </a:r>
            <a:r>
              <a:rPr lang="pt-PT" sz="1700" dirty="0" err="1" smtClean="0"/>
              <a:t>sócio-económica</a:t>
            </a:r>
            <a:endParaRPr lang="pt-PT" sz="1700" dirty="0" smtClean="0"/>
          </a:p>
          <a:p>
            <a:pPr lvl="7" algn="just">
              <a:buFont typeface="Wingdings" pitchFamily="2" charset="2"/>
              <a:buChar char="§"/>
            </a:pPr>
            <a:r>
              <a:rPr lang="pt-PT" sz="1700" dirty="0" smtClean="0"/>
              <a:t>Vida em sociedade, do indivíduo e dos grupos sociais</a:t>
            </a:r>
          </a:p>
          <a:p>
            <a:pPr lvl="7" algn="just">
              <a:buNone/>
            </a:pPr>
            <a:endParaRPr lang="pt-PT" sz="1700" dirty="0" smtClean="0"/>
          </a:p>
          <a:p>
            <a:pPr algn="just">
              <a:buFont typeface="Wingdings" pitchFamily="2" charset="2"/>
              <a:buChar char="q"/>
            </a:pPr>
            <a:r>
              <a:rPr lang="pt-PT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Estado com maior intervenção </a:t>
            </a:r>
          </a:p>
          <a:p>
            <a:pPr lvl="3" algn="just">
              <a:buFont typeface="Wingdings" pitchFamily="2" charset="2"/>
              <a:buChar char="§"/>
            </a:pPr>
            <a:r>
              <a:rPr lang="pt-PT" sz="1800" dirty="0" smtClean="0"/>
              <a:t>Nível da distribuição da riqueza </a:t>
            </a:r>
          </a:p>
          <a:p>
            <a:pPr lvl="3" algn="just">
              <a:buFont typeface="Wingdings" pitchFamily="2" charset="2"/>
              <a:buChar char="§"/>
            </a:pPr>
            <a:r>
              <a:rPr lang="pt-PT" sz="1800" dirty="0" smtClean="0"/>
              <a:t>Apoio aos mais desfavorecidos</a:t>
            </a:r>
            <a:endParaRPr lang="pt-PT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5384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pt-PT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Elemento principal da </a:t>
            </a:r>
            <a:r>
              <a:rPr lang="pt-PT" sz="1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actuação</a:t>
            </a:r>
            <a:r>
              <a:rPr lang="pt-PT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 Estado</a:t>
            </a:r>
          </a:p>
          <a:p>
            <a:pPr lvl="1">
              <a:buFont typeface="Wingdings" pitchFamily="2" charset="2"/>
              <a:buChar char="§"/>
            </a:pPr>
            <a:r>
              <a:rPr lang="pt-PT" sz="1600" dirty="0" err="1" smtClean="0"/>
              <a:t>Correcção</a:t>
            </a:r>
            <a:r>
              <a:rPr lang="pt-PT" sz="1600" dirty="0" smtClean="0"/>
              <a:t> das desigualdades</a:t>
            </a:r>
          </a:p>
          <a:p>
            <a:pPr lvl="1"/>
            <a:endParaRPr lang="pt-PT" sz="1600" dirty="0" smtClean="0"/>
          </a:p>
          <a:p>
            <a:pPr>
              <a:buFont typeface="Wingdings" pitchFamily="2" charset="2"/>
              <a:buChar char="q"/>
            </a:pPr>
            <a:r>
              <a:rPr lang="pt-PT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pt-PT" sz="1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welfare</a:t>
            </a:r>
            <a:r>
              <a:rPr lang="pt-PT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PT" sz="1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</a:t>
            </a:r>
            <a:r>
              <a:rPr lang="pt-PT" sz="1800" dirty="0" smtClean="0"/>
              <a:t>, decorre</a:t>
            </a:r>
          </a:p>
          <a:p>
            <a:pPr>
              <a:buNone/>
            </a:pPr>
            <a:endParaRPr lang="pt-PT" sz="1800" dirty="0" smtClean="0"/>
          </a:p>
          <a:p>
            <a:pPr lvl="2" algn="just">
              <a:buFont typeface="Wingdings" pitchFamily="2" charset="2"/>
              <a:buChar char="§"/>
            </a:pPr>
            <a:r>
              <a:rPr lang="pt-PT" sz="1600" dirty="0" smtClean="0"/>
              <a:t>Impacto da guerra, com o consequente desejo de estabilidade na Europa e a defesa contra o comunismo e o fascismo</a:t>
            </a:r>
          </a:p>
          <a:p>
            <a:pPr lvl="2" algn="just">
              <a:buFont typeface="Wingdings" pitchFamily="2" charset="2"/>
              <a:buChar char="§"/>
            </a:pPr>
            <a:endParaRPr lang="pt-PT" sz="1600" dirty="0" smtClean="0"/>
          </a:p>
          <a:p>
            <a:pPr lvl="2" algn="just">
              <a:buFont typeface="Wingdings" pitchFamily="2" charset="2"/>
              <a:buChar char="§"/>
            </a:pPr>
            <a:r>
              <a:rPr lang="pt-PT" sz="1600" dirty="0" smtClean="0"/>
              <a:t>A memória do desemprego desde a crise de entre guerras, que conduziu a um maior compromisso entre o pleno emprego e as reformas sociais</a:t>
            </a:r>
          </a:p>
          <a:p>
            <a:pPr lvl="2" algn="just">
              <a:buNone/>
            </a:pPr>
            <a:endParaRPr lang="pt-PT" sz="1600" dirty="0" smtClean="0"/>
          </a:p>
          <a:p>
            <a:pPr lvl="2" algn="just">
              <a:buFont typeface="Wingdings" pitchFamily="2" charset="2"/>
              <a:buChar char="§"/>
            </a:pPr>
            <a:r>
              <a:rPr lang="pt-PT" sz="1600" dirty="0" smtClean="0"/>
              <a:t>O crescimento económico sustentado e sem precedentes</a:t>
            </a:r>
          </a:p>
          <a:p>
            <a:pPr lvl="2" algn="just">
              <a:buNone/>
            </a:pPr>
            <a:endParaRPr lang="pt-PT" sz="1600" dirty="0" smtClean="0"/>
          </a:p>
          <a:p>
            <a:pPr lvl="2" algn="just">
              <a:buFont typeface="Wingdings" pitchFamily="2" charset="2"/>
              <a:buChar char="§"/>
            </a:pPr>
            <a:r>
              <a:rPr lang="pt-PT" sz="1600" dirty="0" smtClean="0"/>
              <a:t>O domínio das teorias económicas </a:t>
            </a:r>
            <a:r>
              <a:rPr lang="pt-PT" sz="1600" dirty="0" err="1" smtClean="0"/>
              <a:t>keynesianas</a:t>
            </a:r>
            <a:endParaRPr lang="pt-PT" sz="1600" dirty="0" smtClean="0"/>
          </a:p>
          <a:p>
            <a:pPr lvl="2" algn="just">
              <a:buFont typeface="Wingdings" pitchFamily="2" charset="2"/>
              <a:buChar char="§"/>
            </a:pPr>
            <a:endParaRPr lang="pt-PT" sz="1600" dirty="0" smtClean="0"/>
          </a:p>
          <a:p>
            <a:pPr algn="just">
              <a:buFont typeface="Wingdings" pitchFamily="2" charset="2"/>
              <a:buChar char="q"/>
            </a:pPr>
            <a:r>
              <a:rPr lang="pt-PT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Permitindo o acesso a um conjunto de serviços mínimos</a:t>
            </a:r>
          </a:p>
          <a:p>
            <a:pPr algn="just">
              <a:buNone/>
            </a:pPr>
            <a:endParaRPr lang="pt-PT" sz="1800" dirty="0" smtClean="0"/>
          </a:p>
          <a:p>
            <a:pPr lvl="4" algn="just">
              <a:buFont typeface="Wingdings" pitchFamily="2" charset="2"/>
              <a:buChar char="§"/>
            </a:pPr>
            <a:r>
              <a:rPr lang="pt-PT" sz="1600" dirty="0" smtClean="0"/>
              <a:t>Saúde</a:t>
            </a:r>
          </a:p>
          <a:p>
            <a:pPr lvl="4" algn="just">
              <a:buFont typeface="Wingdings" pitchFamily="2" charset="2"/>
              <a:buChar char="§"/>
            </a:pPr>
            <a:r>
              <a:rPr lang="pt-PT" sz="1600" dirty="0" smtClean="0"/>
              <a:t>Educação</a:t>
            </a:r>
          </a:p>
          <a:p>
            <a:pPr lvl="4" algn="just">
              <a:buFont typeface="Wingdings" pitchFamily="2" charset="2"/>
              <a:buChar char="§"/>
            </a:pPr>
            <a:r>
              <a:rPr lang="pt-PT" sz="1600" dirty="0" smtClean="0"/>
              <a:t>pensões sociais</a:t>
            </a:r>
          </a:p>
          <a:p>
            <a:pPr lvl="4" algn="just">
              <a:buFont typeface="Wingdings" pitchFamily="2" charset="2"/>
              <a:buChar char="§"/>
            </a:pPr>
            <a:r>
              <a:rPr lang="pt-PT" sz="1600" dirty="0" smtClean="0"/>
              <a:t>subsídio de desemprego</a:t>
            </a:r>
            <a:endParaRPr lang="pt-PT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pt-PT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crise do Estado Providência e o redimensionamento da economia social </a:t>
            </a:r>
            <a:endParaRPr lang="pt-PT" sz="20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6176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endParaRPr lang="pt-PT" sz="18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q"/>
            </a:pPr>
            <a:endParaRPr lang="pt-PT" sz="18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q"/>
            </a:pPr>
            <a:r>
              <a:rPr lang="pt-PT" sz="1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Problemática da economia social volta-se a colocar</a:t>
            </a:r>
          </a:p>
          <a:p>
            <a:pPr algn="just">
              <a:buNone/>
            </a:pPr>
            <a:endParaRPr lang="pt-PT" sz="18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 algn="just">
              <a:buFont typeface="Wingdings" pitchFamily="2" charset="2"/>
              <a:buChar char="§"/>
            </a:pPr>
            <a:r>
              <a:rPr lang="pt-PT" sz="1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forma preponderante em França</a:t>
            </a:r>
          </a:p>
          <a:p>
            <a:pPr lvl="2" algn="just">
              <a:buNone/>
            </a:pPr>
            <a:endParaRPr lang="pt-PT" sz="1800" dirty="0" smtClean="0"/>
          </a:p>
          <a:p>
            <a:pPr lvl="4" algn="just">
              <a:buFont typeface="Wingdings" pitchFamily="2" charset="2"/>
              <a:buChar char="§"/>
            </a:pPr>
            <a:r>
              <a:rPr lang="pt-PT" sz="1800" dirty="0" smtClean="0"/>
              <a:t>Base a proximidade entre os movimentos cooperativos e mutualistas franceses</a:t>
            </a:r>
          </a:p>
          <a:p>
            <a:pPr lvl="4" algn="just">
              <a:buNone/>
            </a:pPr>
            <a:endParaRPr lang="pt-PT" sz="1800" dirty="0" smtClean="0"/>
          </a:p>
          <a:p>
            <a:pPr lvl="4" algn="just">
              <a:buFont typeface="Wingdings" pitchFamily="2" charset="2"/>
              <a:buChar char="§"/>
            </a:pPr>
            <a:r>
              <a:rPr lang="pt-PT" sz="1800" dirty="0" err="1" smtClean="0"/>
              <a:t>Percepção</a:t>
            </a:r>
            <a:r>
              <a:rPr lang="pt-PT" sz="1800" dirty="0" smtClean="0"/>
              <a:t> da existência de interesses mútuos e adesão ao  grupo do movimento associativo</a:t>
            </a:r>
          </a:p>
          <a:p>
            <a:pPr lvl="4" algn="just">
              <a:buFont typeface="Wingdings" pitchFamily="2" charset="2"/>
              <a:buChar char="§"/>
            </a:pPr>
            <a:endParaRPr lang="pt-PT" sz="16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808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endParaRPr lang="pt-PT" sz="20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q"/>
            </a:pPr>
            <a:endParaRPr lang="pt-PT" sz="20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q"/>
            </a:pPr>
            <a:r>
              <a:rPr lang="pt-PT" sz="2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Desenvolvimento de apoios financeiros à economia social e às suas organizações</a:t>
            </a:r>
          </a:p>
          <a:p>
            <a:pPr algn="just">
              <a:buFont typeface="Wingdings" pitchFamily="2" charset="2"/>
              <a:buChar char="q"/>
            </a:pPr>
            <a:endParaRPr lang="pt-PT" sz="20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q"/>
            </a:pPr>
            <a:r>
              <a:rPr lang="pt-PT" sz="2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Aumento do emprego </a:t>
            </a:r>
          </a:p>
          <a:p>
            <a:pPr algn="just">
              <a:buFont typeface="Wingdings" pitchFamily="2" charset="2"/>
              <a:buChar char="q"/>
            </a:pPr>
            <a:endParaRPr lang="pt-PT" sz="20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q"/>
            </a:pPr>
            <a:r>
              <a:rPr lang="pt-PT" sz="2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Desenvolvimento de associações locais </a:t>
            </a:r>
          </a:p>
          <a:p>
            <a:pPr algn="just">
              <a:buFont typeface="Wingdings" pitchFamily="2" charset="2"/>
              <a:buChar char="q"/>
            </a:pPr>
            <a:endParaRPr lang="pt-PT" sz="20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q"/>
            </a:pPr>
            <a:r>
              <a:rPr lang="pt-PT" sz="2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Cooperativas dos mais variados tipos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77</TotalTime>
  <Words>845</Words>
  <Application>Microsoft Office PowerPoint</Application>
  <PresentationFormat>Apresentação no Ecrã (4:3)</PresentationFormat>
  <Paragraphs>173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13</vt:i4>
      </vt:variant>
    </vt:vector>
  </HeadingPairs>
  <TitlesOfParts>
    <vt:vector size="14" baseType="lpstr">
      <vt:lpstr>Urbano</vt:lpstr>
      <vt:lpstr>A Encíclica Rerum Novarum e a política social da igreja católica no início do século XX</vt:lpstr>
      <vt:lpstr>Diapositivo 2</vt:lpstr>
      <vt:lpstr>Diapositivo 3</vt:lpstr>
      <vt:lpstr>Diapositivo 4</vt:lpstr>
      <vt:lpstr>Os regimes totalitários e a contestação ao liberalismo </vt:lpstr>
      <vt:lpstr>O Estado Providência e os Direitos Sociais</vt:lpstr>
      <vt:lpstr>Diapositivo 7</vt:lpstr>
      <vt:lpstr>A crise do Estado Providência e o redimensionamento da economia social </vt:lpstr>
      <vt:lpstr>Diapositivo 9</vt:lpstr>
      <vt:lpstr>Diapositivo 10</vt:lpstr>
      <vt:lpstr>Diapositivo 11</vt:lpstr>
      <vt:lpstr>Diapositivo 12</vt:lpstr>
      <vt:lpstr>Diapositivo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Encíclica Rerum Novarum e a política social da igreja católica no início do século XX</dc:title>
  <cp:lastModifiedBy>jcaeiro</cp:lastModifiedBy>
  <cp:revision>10</cp:revision>
  <dcterms:modified xsi:type="dcterms:W3CDTF">2013-11-27T11:40:28Z</dcterms:modified>
</cp:coreProperties>
</file>